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87546-F887-439F-881D-B5F9B67B42A0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8056F-25EA-445B-B306-3BB8094A7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10B3-79E0-4E49-ABC0-C9C2933787BB}" type="datetimeFigureOut">
              <a:rPr lang="en-US" smtClean="0"/>
              <a:pPr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A3DFA-865B-458E-B043-2E74961F1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905000"/>
            <a:ext cx="5105400" cy="19812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aur" pitchFamily="18" charset="0"/>
              </a:rPr>
              <a:t>“Damson plum, red cherry, lingonberry and strawberry with a touch of bell pepper and vanilla lead to a medium body with integrated tannins and a moderate finish.”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7467600" cy="28194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-2015 WVWC Best South African Cabernet Sauvignon under $15</a:t>
            </a:r>
            <a:br>
              <a:rPr lang="en-US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-WORLD WINE CHAMPIONSHIPS AWARD: </a:t>
            </a:r>
            <a:r>
              <a:rPr lang="en-US" b="1" dirty="0">
                <a:solidFill>
                  <a:srgbClr val="FFC000"/>
                </a:solidFill>
                <a:latin typeface="Aparajita" pitchFamily="34" charset="0"/>
                <a:cs typeface="Aparajita" pitchFamily="34" charset="0"/>
              </a:rPr>
              <a:t>GOLD MEDAL</a:t>
            </a:r>
            <a:br>
              <a:rPr lang="en-US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-RATING: 90 points (Highly Recommended)</a:t>
            </a:r>
          </a:p>
          <a:p>
            <a:endParaRPr lang="en-US" dirty="0"/>
          </a:p>
        </p:txBody>
      </p:sp>
      <p:pic>
        <p:nvPicPr>
          <p:cNvPr id="1026" name="8221908B-AFD7-4DEA-83D7-7AE3F7E3B370" descr="8221908B-AFD7-4DEA-83D7-7AE3F7E3B3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40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TI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9820" y="0"/>
            <a:ext cx="1594180" cy="22098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9" name="Rectangle 8"/>
          <p:cNvSpPr/>
          <p:nvPr/>
        </p:nvSpPr>
        <p:spPr>
          <a:xfrm>
            <a:off x="-838200" y="381000"/>
            <a:ext cx="10363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Leatherwood Cabernet Sauvignon 2014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1066800"/>
            <a:ext cx="58674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spc="0" dirty="0">
                <a:ln w="0"/>
                <a:effectLst>
                  <a:reflection blurRad="12700" stA="50000" endPos="50000" dist="5000" dir="5400000" sy="-100000" rotWithShape="0"/>
                </a:effectLst>
              </a:rPr>
              <a:t>2015 World Value Wine Challenge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b="1" cap="none" spc="5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Leatherwood Shiraz 2014</a:t>
            </a:r>
            <a:br>
              <a:rPr lang="en-US" b="1" cap="none" spc="5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dirty="0"/>
          </a:p>
        </p:txBody>
      </p:sp>
      <p:pic>
        <p:nvPicPr>
          <p:cNvPr id="4" name="Content Placeholder 3" descr="BTI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04792" y="1"/>
            <a:ext cx="1539208" cy="21335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reflection blurRad="6350" stA="50000" endA="300" endPos="55500" dist="50800" dir="5400000" sy="-100000" algn="bl" rotWithShape="0"/>
          </a:effectLst>
        </p:spPr>
      </p:pic>
      <p:pic>
        <p:nvPicPr>
          <p:cNvPr id="2050" name="03D9F0F5-3F92-43ED-A022-2F76FFD1CDB2" descr="03D9F0F5-3F92-43ED-A022-2F76FFD1CDB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570"/>
            <a:ext cx="1676400" cy="681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057400" y="990600"/>
            <a:ext cx="541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cap="all" spc="0" dirty="0">
                <a:ln w="0"/>
                <a:effectLst>
                  <a:reflection blurRad="12700" stA="50000" endPos="50000" dist="5000" dir="5400000" sy="-100000" rotWithShape="0"/>
                </a:effectLst>
              </a:rPr>
              <a:t>2015 World Value Wine Challenge</a:t>
            </a:r>
          </a:p>
        </p:txBody>
      </p:sp>
      <p:sp>
        <p:nvSpPr>
          <p:cNvPr id="8" name="Rectangle 7"/>
          <p:cNvSpPr/>
          <p:nvPr/>
        </p:nvSpPr>
        <p:spPr>
          <a:xfrm>
            <a:off x="1752600" y="1905000"/>
            <a:ext cx="5943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aur" pitchFamily="18" charset="0"/>
              </a:rPr>
              <a:t>“Dried plum, black cherry compote and raisins with dark fruit on the mid-palate and finish. Dried fruit is driving the palate with soft tannins and good balance.”</a:t>
            </a:r>
          </a:p>
          <a:p>
            <a:endParaRPr lang="en-US" sz="2800" b="1" dirty="0">
              <a:solidFill>
                <a:schemeClr val="accent1">
                  <a:lumMod val="75000"/>
                </a:schemeClr>
              </a:solidFill>
              <a:latin typeface="Centaur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828800" y="3946267"/>
            <a:ext cx="7315200" cy="219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2221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arajita" pitchFamily="34" charset="0"/>
                <a:cs typeface="Aparajita" pitchFamily="34" charset="0"/>
              </a:rPr>
              <a:t>-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arajita" pitchFamily="34" charset="0"/>
                <a:cs typeface="Aparajita" pitchFamily="34" charset="0"/>
              </a:rPr>
              <a:t>WORLD WINE CHAMPIONSHIPS AWARD: 	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arajita" pitchFamily="34" charset="0"/>
                <a:cs typeface="Aparajita" pitchFamily="34" charset="0"/>
              </a:rPr>
              <a:t>Silver Medal</a:t>
            </a:r>
            <a:b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arajita" pitchFamily="34" charset="0"/>
                <a:cs typeface="Aparajita" pitchFamily="34" charset="0"/>
              </a:rPr>
            </a:b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arajita" pitchFamily="34" charset="0"/>
                <a:cs typeface="Aparajita" pitchFamily="34" charset="0"/>
              </a:rPr>
              <a:t>-RATING: 88 points (Highly Recommended)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Aparajita</vt:lpstr>
      <vt:lpstr>Arial</vt:lpstr>
      <vt:lpstr>Calibri</vt:lpstr>
      <vt:lpstr>Centaur</vt:lpstr>
      <vt:lpstr>Office Theme</vt:lpstr>
      <vt:lpstr>“Damson plum, red cherry, lingonberry and strawberry with a touch of bell pepper and vanilla lead to a medium body with integrated tannins and a moderate finish.”</vt:lpstr>
      <vt:lpstr>Leatherwood Shiraz 2014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nic dewet</cp:lastModifiedBy>
  <cp:revision>33</cp:revision>
  <dcterms:created xsi:type="dcterms:W3CDTF">2012-10-16T17:18:57Z</dcterms:created>
  <dcterms:modified xsi:type="dcterms:W3CDTF">2016-06-22T22:21:32Z</dcterms:modified>
</cp:coreProperties>
</file>